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notesMasterIdLst>
    <p:notesMasterId r:id="rId12"/>
  </p:notesMasterIdLst>
  <p:sldIdLst>
    <p:sldId id="256" r:id="rId2"/>
    <p:sldId id="257" r:id="rId3"/>
    <p:sldId id="262" r:id="rId4"/>
    <p:sldId id="261" r:id="rId5"/>
    <p:sldId id="259" r:id="rId6"/>
    <p:sldId id="263" r:id="rId7"/>
    <p:sldId id="264" r:id="rId8"/>
    <p:sldId id="265" r:id="rId9"/>
    <p:sldId id="266" r:id="rId10"/>
    <p:sldId id="267" r:id="rId11"/>
  </p:sldIdLst>
  <p:sldSz cx="6858000" cy="9906000" type="A4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CCFF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27102A9-8310-4765-A935-A1911B00CA55}" styleName="淡色スタイル 1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4" d="100"/>
          <a:sy n="54" d="100"/>
        </p:scale>
        <p:origin x="2630" y="5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76261D-0BF3-4153-8AE5-5E0A62CA2DDD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11375" y="744538"/>
            <a:ext cx="25749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221802-4529-4AC2-819C-C1AC48E3B7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64327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8211809-58C1-8D91-9FDA-D3A61317AE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D95B375-AD9A-3485-CF6E-EC2EC7FC98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7780015-97AD-D5BC-B6E5-9A8447F14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C49EC-ADAF-4641-9160-68CCE5F1D110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F85021C-D865-06B4-1160-FB168B6A9C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7A03D92-289B-8A5E-D5C7-029398BF16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F39C3-0F81-4871-95CC-DA0BC2F997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3528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258F06C-A96A-089D-4F88-F5BEAA2E54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AD35D84-9CB8-4CA7-0D19-636C67D8D0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D4F7FBE-A41E-C5C9-CB46-982F16DF0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C49EC-ADAF-4641-9160-68CCE5F1D110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6787869-584D-AF18-CBE9-DBF7BBAEE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BC3657A-5C08-2FEA-076A-690080FDE5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F39C3-0F81-4871-95CC-DA0BC2F997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1241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BB6C06F-9AB0-74BE-CE26-192953481A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3EEFA75-7054-36F1-FD05-BDF344FC05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A1DCB9E-EC1A-E55F-67DE-E72E282322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C49EC-ADAF-4641-9160-68CCE5F1D110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6587C65-E894-C540-D34C-3B94972A2C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8928E94-864D-C01B-CA30-689F305D1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F39C3-0F81-4871-95CC-DA0BC2F997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8955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B960894-8C3C-0AD0-EEC2-194948B419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BF909A3-C060-DC82-2069-93D404505D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C3DD7A3-CBB3-CC91-3CE2-B8CB83F856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C49EC-ADAF-4641-9160-68CCE5F1D110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FD2274E-7A31-A051-6CB0-8A3055E29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221E33E-2F42-87BA-B1FF-AB9C0B827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F39C3-0F81-4871-95CC-DA0BC2F997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4121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513ACAA-5459-86D3-FE7C-EFFD575E20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6E86703-8A73-0FB1-CFAA-0E830F386E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A7E68D-7C9E-BBE2-2F99-B3581C0A9C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C49EC-ADAF-4641-9160-68CCE5F1D110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89A528C-205F-5771-4FA5-D759A362F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200212F-A25F-F2FD-974A-1E7CEEA1E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F39C3-0F81-4871-95CC-DA0BC2F997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7858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A2E291E-8C4F-9BD5-5195-0BF878500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BB1E29F-1648-49BD-A604-FC3510E171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4156C8D-E4CD-E656-052E-212A6943F6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E077834-80F6-24A8-667C-23D14488C1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C49EC-ADAF-4641-9160-68CCE5F1D110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4C6CFD2-42B4-8F53-B597-55079567FE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6E1871B-0415-02F1-CD9C-6C66677EE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F39C3-0F81-4871-95CC-DA0BC2F997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7248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50E861D-AA2E-93E2-12D2-5B3B324443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6D6E3BA-631D-24AB-2D66-8B1B313EDF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1E9140C-E091-B390-2794-99850C4119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99EA192-A373-1439-23C7-0228E69320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50F32CC-0875-A56F-6138-53D508EE40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14663296-35C4-5F1A-6818-E4C87914EC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C49EC-ADAF-4641-9160-68CCE5F1D110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9083C415-748E-8E80-CBA9-98160E9983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F13CD33-0725-70C2-5A4B-586238F6B0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F39C3-0F81-4871-95CC-DA0BC2F997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4632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A980BDE-F266-48E1-EA19-A409BA0A3D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5D8D5E2-9DEE-5C62-9253-D71BAABAE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C49EC-ADAF-4641-9160-68CCE5F1D110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9E788B7-AB7D-8C98-2C5F-4F121258C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9E26F79-9B39-EA66-FB39-EA3EF3D2CC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F39C3-0F81-4871-95CC-DA0BC2F997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1434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68A58651-5A3F-585F-C3CE-C69B593FC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C49EC-ADAF-4641-9160-68CCE5F1D110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670244C6-DDC5-BBA7-5479-E7DEF6727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23C44D0-0E0B-C426-DAC0-3F920AADD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F39C3-0F81-4871-95CC-DA0BC2F997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5404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AEECAF7-C6F8-D091-6843-438BACB02D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0B8F433-DC4C-440D-5660-C9A4C7C5E5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242E748-0DBB-F9C0-DD21-4FADB780CB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C86E300-4901-2529-2E5D-268DC02420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C49EC-ADAF-4641-9160-68CCE5F1D110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8F042E9-9186-F12A-A43C-CEA2D705C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606624B-36ED-0B50-C547-691858E06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F39C3-0F81-4871-95CC-DA0BC2F997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9053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7507431-B8ED-701A-C518-CADD7940BB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E45DC4EF-2726-537B-9A09-BC9FDC9CCEF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9754C60-1CA7-0BFA-5DE8-E7A5FA0300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B6FF469-F763-5A7E-5128-B99AA7F23F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C49EC-ADAF-4641-9160-68CCE5F1D110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8041BBB-87C7-E41A-F089-8C9965C6D9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0BDBD7C-A132-7B75-523D-2C685B709F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F39C3-0F81-4871-95CC-DA0BC2F997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3827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A74DF24C-6B2C-6CE2-C3AD-9B77C8926D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FB386A2-79E1-BD6C-654F-C1DD714D1E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6F6AE62-D6C0-DE4F-7BB0-8277881C01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9C49EC-ADAF-4641-9160-68CCE5F1D110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4CAB564-B6E1-EB1B-F6B4-C5CA9BA69A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6F17E0-3D80-F3AB-334F-C53B4F0D38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AF39C3-0F81-4871-95CC-DA0BC2F997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8727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kumimoji="1"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kumimoji="1"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DFE5198-F8B2-C117-1C4E-107CEB760129}"/>
              </a:ext>
            </a:extLst>
          </p:cNvPr>
          <p:cNvSpPr txBox="1"/>
          <p:nvPr/>
        </p:nvSpPr>
        <p:spPr>
          <a:xfrm>
            <a:off x="406400" y="342900"/>
            <a:ext cx="6108700" cy="646331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/>
              <a:t>コミュニティサポートセンターひかり</a:t>
            </a:r>
            <a:endParaRPr kumimoji="1" lang="en-US" altLang="ja-JP" dirty="0"/>
          </a:p>
          <a:p>
            <a:pPr algn="ctr"/>
            <a:r>
              <a:rPr kumimoji="1" lang="ja-JP" altLang="en-US" dirty="0"/>
              <a:t>協働による生産活動</a:t>
            </a:r>
            <a:endParaRPr kumimoji="1" lang="en-US" altLang="ja-JP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61FEF5C-4A56-C6A1-9721-8CC727408A0B}"/>
              </a:ext>
            </a:extLst>
          </p:cNvPr>
          <p:cNvSpPr txBox="1"/>
          <p:nvPr/>
        </p:nvSpPr>
        <p:spPr>
          <a:xfrm>
            <a:off x="374650" y="1447621"/>
            <a:ext cx="61087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/>
              <a:t>私たちは地域において、様々な団体や企業、機関と協働し地域の活性化や地域の課題解決に向け、多様な生産活動に取り組んでいます。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851D63B-84F5-485F-11E9-E358AE8341CC}"/>
              </a:ext>
            </a:extLst>
          </p:cNvPr>
          <p:cNvSpPr txBox="1"/>
          <p:nvPr/>
        </p:nvSpPr>
        <p:spPr>
          <a:xfrm>
            <a:off x="406400" y="2552343"/>
            <a:ext cx="6108700" cy="59093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＜主な関連団体等における取り組み＞</a:t>
            </a:r>
            <a:endParaRPr kumimoji="1" lang="en-US" altLang="ja-JP" dirty="0"/>
          </a:p>
          <a:p>
            <a:r>
              <a:rPr lang="ja-JP" altLang="en-US" dirty="0"/>
              <a:t>〇栃木県庁　</a:t>
            </a:r>
            <a:endParaRPr lang="en-US" altLang="ja-JP" dirty="0"/>
          </a:p>
          <a:p>
            <a:r>
              <a:rPr lang="ja-JP" altLang="en-US" dirty="0"/>
              <a:t>　名刺、点字名刺、記念品（缶バッチ、くるみボタン）</a:t>
            </a:r>
            <a:endParaRPr lang="en-US" altLang="ja-JP" dirty="0"/>
          </a:p>
          <a:p>
            <a:r>
              <a:rPr lang="ja-JP" altLang="en-US" dirty="0"/>
              <a:t>〇宇都宮市役所　</a:t>
            </a:r>
            <a:endParaRPr lang="en-US" altLang="ja-JP" dirty="0"/>
          </a:p>
          <a:p>
            <a:r>
              <a:rPr lang="ja-JP" altLang="en-US" dirty="0"/>
              <a:t>　名刺、のぼり、記念品（タオル、トートバック等）</a:t>
            </a:r>
            <a:endParaRPr lang="en-US" altLang="ja-JP" dirty="0"/>
          </a:p>
          <a:p>
            <a:r>
              <a:rPr lang="ja-JP" altLang="en-US" dirty="0"/>
              <a:t>〇共同募金会</a:t>
            </a:r>
            <a:endParaRPr lang="en-US" altLang="ja-JP" dirty="0"/>
          </a:p>
          <a:p>
            <a:r>
              <a:rPr lang="ja-JP" altLang="en-US" dirty="0"/>
              <a:t>　寄付付き物品（名刺、缶バッチ、ピンバッチ）</a:t>
            </a:r>
            <a:endParaRPr lang="en-US" altLang="ja-JP" dirty="0"/>
          </a:p>
          <a:p>
            <a:r>
              <a:rPr lang="ja-JP" altLang="en-US" dirty="0"/>
              <a:t>〇わくわくショップ</a:t>
            </a:r>
            <a:r>
              <a:rPr lang="en-US" altLang="ja-JP" dirty="0"/>
              <a:t>U</a:t>
            </a:r>
            <a:r>
              <a:rPr lang="ja-JP" altLang="en-US" dirty="0"/>
              <a:t>　</a:t>
            </a:r>
            <a:endParaRPr lang="en-US" altLang="ja-JP" dirty="0"/>
          </a:p>
          <a:p>
            <a:r>
              <a:rPr lang="ja-JP" altLang="en-US" dirty="0"/>
              <a:t>　各種製品の販売（</a:t>
            </a:r>
            <a:r>
              <a:rPr lang="en-US" altLang="ja-JP" dirty="0"/>
              <a:t>T</a:t>
            </a:r>
            <a:r>
              <a:rPr lang="ja-JP" altLang="en-US" dirty="0"/>
              <a:t>シャツ、トートバック他）</a:t>
            </a:r>
            <a:endParaRPr lang="en-US" altLang="ja-JP" dirty="0"/>
          </a:p>
          <a:p>
            <a:r>
              <a:rPr lang="ja-JP" altLang="en-US" dirty="0"/>
              <a:t>〇宇都宮ロマンチック村　</a:t>
            </a:r>
            <a:endParaRPr lang="en-US" altLang="ja-JP" dirty="0"/>
          </a:p>
          <a:p>
            <a:r>
              <a:rPr lang="ja-JP" altLang="en-US" dirty="0"/>
              <a:t>　各種製品の販売（</a:t>
            </a:r>
            <a:r>
              <a:rPr lang="en-US" altLang="ja-JP" dirty="0"/>
              <a:t>T</a:t>
            </a:r>
            <a:r>
              <a:rPr lang="ja-JP" altLang="en-US" dirty="0"/>
              <a:t>シャツ、トートバック他）</a:t>
            </a:r>
            <a:endParaRPr lang="en-US" altLang="ja-JP" dirty="0"/>
          </a:p>
          <a:p>
            <a:r>
              <a:rPr lang="ja-JP" altLang="en-US" dirty="0"/>
              <a:t>〇宇都宮ライトレール株式会社</a:t>
            </a:r>
            <a:endParaRPr lang="en-US" altLang="ja-JP" dirty="0"/>
          </a:p>
          <a:p>
            <a:r>
              <a:rPr lang="ja-JP" altLang="en-US" dirty="0"/>
              <a:t>　監修による</a:t>
            </a:r>
            <a:r>
              <a:rPr lang="en-US" altLang="ja-JP" dirty="0"/>
              <a:t>T</a:t>
            </a:r>
            <a:r>
              <a:rPr lang="ja-JP" altLang="en-US" dirty="0"/>
              <a:t>シャツ、ランチバック　</a:t>
            </a:r>
            <a:endParaRPr lang="en-US" altLang="ja-JP" dirty="0"/>
          </a:p>
          <a:p>
            <a:r>
              <a:rPr lang="ja-JP" altLang="en-US" dirty="0"/>
              <a:t>〇バリアフリー温泉宿なかが和苑</a:t>
            </a:r>
            <a:endParaRPr lang="en-US" altLang="ja-JP" dirty="0"/>
          </a:p>
          <a:p>
            <a:r>
              <a:rPr lang="ja-JP" altLang="en-US" dirty="0"/>
              <a:t>　お土産製品（タオル、</a:t>
            </a:r>
            <a:r>
              <a:rPr lang="en-US" altLang="ja-JP" dirty="0"/>
              <a:t>T</a:t>
            </a:r>
            <a:r>
              <a:rPr lang="ja-JP" altLang="en-US" dirty="0"/>
              <a:t>シャツ他）</a:t>
            </a:r>
            <a:endParaRPr lang="en-US" altLang="ja-JP" dirty="0"/>
          </a:p>
          <a:p>
            <a:r>
              <a:rPr lang="ja-JP" altLang="en-US" dirty="0"/>
              <a:t>〇</a:t>
            </a:r>
            <a:r>
              <a:rPr lang="en-US" altLang="ja-JP" dirty="0" err="1"/>
              <a:t>BATOWLCafe</a:t>
            </a:r>
            <a:endParaRPr lang="en-US" altLang="ja-JP" dirty="0"/>
          </a:p>
          <a:p>
            <a:r>
              <a:rPr kumimoji="1" lang="ja-JP" altLang="en-US" dirty="0"/>
              <a:t>　お土産製品（</a:t>
            </a:r>
            <a:r>
              <a:rPr kumimoji="1" lang="en-US" altLang="ja-JP" dirty="0"/>
              <a:t>T</a:t>
            </a:r>
            <a:r>
              <a:rPr kumimoji="1" lang="ja-JP" altLang="en-US" dirty="0"/>
              <a:t>シャツ、缶バッチ）</a:t>
            </a:r>
            <a:endParaRPr kumimoji="1" lang="en-US" altLang="ja-JP" dirty="0"/>
          </a:p>
          <a:p>
            <a:r>
              <a:rPr lang="ja-JP" altLang="en-US" dirty="0"/>
              <a:t>○パコム株式会社</a:t>
            </a:r>
            <a:endParaRPr lang="en-US" altLang="ja-JP" dirty="0"/>
          </a:p>
          <a:p>
            <a:r>
              <a:rPr kumimoji="1" lang="ja-JP" altLang="en-US" dirty="0"/>
              <a:t>　下請け作業</a:t>
            </a:r>
            <a:r>
              <a:rPr kumimoji="1" lang="en-US" altLang="ja-JP" dirty="0"/>
              <a:t>(</a:t>
            </a:r>
            <a:r>
              <a:rPr kumimoji="1" lang="ja-JP" altLang="en-US" dirty="0"/>
              <a:t>各種箱折り</a:t>
            </a:r>
            <a:r>
              <a:rPr kumimoji="1" lang="en-US" altLang="ja-JP" dirty="0"/>
              <a:t>)</a:t>
            </a:r>
          </a:p>
          <a:p>
            <a:r>
              <a:rPr lang="ja-JP" altLang="en-US" dirty="0"/>
              <a:t>○株式会社徳久グッドビズ</a:t>
            </a:r>
            <a:endParaRPr lang="en-US" altLang="ja-JP" dirty="0"/>
          </a:p>
          <a:p>
            <a:r>
              <a:rPr kumimoji="1" lang="ja-JP" altLang="en-US" dirty="0"/>
              <a:t>　清掃業務請負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2780273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D39AE1-5D91-3666-28E5-0F41F93C67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84383B80-0435-EA6F-7888-B7189C8E24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1827131"/>
              </p:ext>
            </p:extLst>
          </p:nvPr>
        </p:nvGraphicFramePr>
        <p:xfrm>
          <a:off x="355600" y="368300"/>
          <a:ext cx="6146799" cy="82905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168400">
                  <a:extLst>
                    <a:ext uri="{9D8B030D-6E8A-4147-A177-3AD203B41FA5}">
                      <a16:colId xmlns:a16="http://schemas.microsoft.com/office/drawing/2014/main" val="1421390290"/>
                    </a:ext>
                  </a:extLst>
                </a:gridCol>
                <a:gridCol w="1397000">
                  <a:extLst>
                    <a:ext uri="{9D8B030D-6E8A-4147-A177-3AD203B41FA5}">
                      <a16:colId xmlns:a16="http://schemas.microsoft.com/office/drawing/2014/main" val="1648796658"/>
                    </a:ext>
                  </a:extLst>
                </a:gridCol>
                <a:gridCol w="3581399">
                  <a:extLst>
                    <a:ext uri="{9D8B030D-6E8A-4147-A177-3AD203B41FA5}">
                      <a16:colId xmlns:a16="http://schemas.microsoft.com/office/drawing/2014/main" val="93222828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solidFill>
                            <a:sysClr val="windowText" lastClr="000000"/>
                          </a:solidFill>
                        </a:rPr>
                        <a:t>年月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solidFill>
                            <a:sysClr val="windowText" lastClr="000000"/>
                          </a:solidFill>
                        </a:rPr>
                        <a:t>協働先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solidFill>
                            <a:sysClr val="windowText" lastClr="000000"/>
                          </a:solidFill>
                        </a:rPr>
                        <a:t>内　　容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59010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令和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12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なかが和苑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お土産製品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(T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シャツ他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866567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令和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12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dirty="0"/>
                        <a:t>わくわくショップ</a:t>
                      </a:r>
                      <a:r>
                        <a:rPr lang="en-US" altLang="ja-JP" sz="1400" dirty="0"/>
                        <a:t>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ja-JP" altLang="en-US" sz="1400" dirty="0"/>
                        <a:t>各種製品の販売</a:t>
                      </a:r>
                      <a:r>
                        <a:rPr lang="en-US" altLang="ja-JP" sz="1400" dirty="0"/>
                        <a:t>(T</a:t>
                      </a:r>
                      <a:r>
                        <a:rPr lang="ja-JP" altLang="en-US" sz="1400" dirty="0"/>
                        <a:t>シャツ他</a:t>
                      </a:r>
                      <a:r>
                        <a:rPr lang="en-US" altLang="ja-JP" sz="1400" dirty="0"/>
                        <a:t>)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868577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令和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12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パコム株式会社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下請け作業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各種箱折り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853844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令和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12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株式会社徳久グッドビズ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清掃業務請負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899288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令和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12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栃木県庁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名刺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12034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令和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12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いちごカフェ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各種製品の販売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(T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シャツ等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900169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令和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12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月</a:t>
                      </a:r>
                    </a:p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栃木県共同募金会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>
                          <a:solidFill>
                            <a:schemeClr val="dk1"/>
                          </a:solidFill>
                        </a:rPr>
                        <a:t>名刺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</a:endParaRPr>
                    </a:p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973482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819841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777324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56919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871636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47444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766294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403125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089542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847894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44572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641037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06252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D39AE1-5D91-3666-28E5-0F41F93C67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84383B80-0435-EA6F-7888-B7189C8E24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1175246"/>
              </p:ext>
            </p:extLst>
          </p:nvPr>
        </p:nvGraphicFramePr>
        <p:xfrm>
          <a:off x="355600" y="368300"/>
          <a:ext cx="6146799" cy="83769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168400">
                  <a:extLst>
                    <a:ext uri="{9D8B030D-6E8A-4147-A177-3AD203B41FA5}">
                      <a16:colId xmlns:a16="http://schemas.microsoft.com/office/drawing/2014/main" val="1421390290"/>
                    </a:ext>
                  </a:extLst>
                </a:gridCol>
                <a:gridCol w="1397000">
                  <a:extLst>
                    <a:ext uri="{9D8B030D-6E8A-4147-A177-3AD203B41FA5}">
                      <a16:colId xmlns:a16="http://schemas.microsoft.com/office/drawing/2014/main" val="1648796658"/>
                    </a:ext>
                  </a:extLst>
                </a:gridCol>
                <a:gridCol w="3581399">
                  <a:extLst>
                    <a:ext uri="{9D8B030D-6E8A-4147-A177-3AD203B41FA5}">
                      <a16:colId xmlns:a16="http://schemas.microsoft.com/office/drawing/2014/main" val="93222828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solidFill>
                            <a:sysClr val="windowText" lastClr="000000"/>
                          </a:solidFill>
                        </a:rPr>
                        <a:t>年月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solidFill>
                            <a:sysClr val="windowText" lastClr="000000"/>
                          </a:solidFill>
                        </a:rPr>
                        <a:t>協働先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solidFill>
                            <a:sysClr val="windowText" lastClr="000000"/>
                          </a:solidFill>
                        </a:rPr>
                        <a:t>内　　容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59010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令和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栃木県庁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名刺、点字名刺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866567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令和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栃木県庁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来庁記念品（缶バッジマグネット）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868577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令和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栃木県共同募金会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名刺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853844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>
                          <a:solidFill>
                            <a:schemeClr val="tx1"/>
                          </a:solidFill>
                        </a:rPr>
                        <a:t>令和</a:t>
                      </a:r>
                      <a:r>
                        <a:rPr kumimoji="1" lang="en-US" altLang="ja-JP" sz="140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kumimoji="1" lang="ja-JP" altLang="en-US" sz="140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140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kumimoji="1" lang="ja-JP" altLang="en-US" sz="1400">
                          <a:solidFill>
                            <a:schemeClr val="tx1"/>
                          </a:solidFill>
                        </a:rPr>
                        <a:t>月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なかが和苑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お土産製品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ハンドタオル他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899288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>
                          <a:solidFill>
                            <a:schemeClr val="tx1"/>
                          </a:solidFill>
                        </a:rPr>
                        <a:t>令和</a:t>
                      </a:r>
                      <a:r>
                        <a:rPr kumimoji="1" lang="en-US" altLang="ja-JP" sz="140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kumimoji="1" lang="ja-JP" altLang="en-US" sz="140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140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kumimoji="1" lang="ja-JP" altLang="en-US" sz="1400">
                          <a:solidFill>
                            <a:schemeClr val="tx1"/>
                          </a:solidFill>
                        </a:rPr>
                        <a:t>月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dirty="0" err="1"/>
                        <a:t>BATOWLCafe</a:t>
                      </a:r>
                      <a:endParaRPr lang="en-US" altLang="ja-JP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お土産製品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(T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シャツ他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12034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>
                          <a:solidFill>
                            <a:schemeClr val="tx1"/>
                          </a:solidFill>
                        </a:rPr>
                        <a:t>令和</a:t>
                      </a:r>
                      <a:r>
                        <a:rPr kumimoji="1" lang="en-US" altLang="ja-JP" sz="140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kumimoji="1" lang="ja-JP" altLang="en-US" sz="140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140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kumimoji="1" lang="ja-JP" altLang="en-US" sz="1400">
                          <a:solidFill>
                            <a:schemeClr val="tx1"/>
                          </a:solidFill>
                        </a:rPr>
                        <a:t>月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dirty="0"/>
                        <a:t>わくわくショップ</a:t>
                      </a:r>
                      <a:r>
                        <a:rPr lang="en-US" altLang="ja-JP" sz="1400" dirty="0"/>
                        <a:t>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ja-JP" altLang="en-US" sz="1400" dirty="0"/>
                        <a:t>各種製品の販売</a:t>
                      </a:r>
                      <a:r>
                        <a:rPr lang="en-US" altLang="ja-JP" sz="1400" dirty="0"/>
                        <a:t>(T</a:t>
                      </a:r>
                      <a:r>
                        <a:rPr lang="ja-JP" altLang="en-US" sz="1400" dirty="0"/>
                        <a:t>シャツ他</a:t>
                      </a:r>
                      <a:r>
                        <a:rPr lang="en-US" altLang="ja-JP" sz="1400" dirty="0"/>
                        <a:t>)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900169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>
                          <a:solidFill>
                            <a:schemeClr val="tx1"/>
                          </a:solidFill>
                        </a:rPr>
                        <a:t>令和</a:t>
                      </a:r>
                      <a:r>
                        <a:rPr kumimoji="1" lang="en-US" altLang="ja-JP" sz="140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kumimoji="1" lang="ja-JP" altLang="en-US" sz="140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140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kumimoji="1" lang="ja-JP" altLang="en-US" sz="1400">
                          <a:solidFill>
                            <a:schemeClr val="tx1"/>
                          </a:solidFill>
                        </a:rPr>
                        <a:t>月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パコム株式会社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下請け作業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各種箱折り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230053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令和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株式会社徳久グッドビズ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清掃業務請負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973482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819841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940131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777324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56919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871636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47444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766294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403125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089542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847894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44572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641037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85695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D39AE1-5D91-3666-28E5-0F41F93C67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84383B80-0435-EA6F-7888-B7189C8E24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671533"/>
              </p:ext>
            </p:extLst>
          </p:nvPr>
        </p:nvGraphicFramePr>
        <p:xfrm>
          <a:off x="355600" y="368300"/>
          <a:ext cx="6146799" cy="83769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168400">
                  <a:extLst>
                    <a:ext uri="{9D8B030D-6E8A-4147-A177-3AD203B41FA5}">
                      <a16:colId xmlns:a16="http://schemas.microsoft.com/office/drawing/2014/main" val="1421390290"/>
                    </a:ext>
                  </a:extLst>
                </a:gridCol>
                <a:gridCol w="1397000">
                  <a:extLst>
                    <a:ext uri="{9D8B030D-6E8A-4147-A177-3AD203B41FA5}">
                      <a16:colId xmlns:a16="http://schemas.microsoft.com/office/drawing/2014/main" val="1648796658"/>
                    </a:ext>
                  </a:extLst>
                </a:gridCol>
                <a:gridCol w="3581399">
                  <a:extLst>
                    <a:ext uri="{9D8B030D-6E8A-4147-A177-3AD203B41FA5}">
                      <a16:colId xmlns:a16="http://schemas.microsoft.com/office/drawing/2014/main" val="93222828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solidFill>
                            <a:sysClr val="windowText" lastClr="000000"/>
                          </a:solidFill>
                        </a:rPr>
                        <a:t>年月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solidFill>
                            <a:sysClr val="windowText" lastClr="000000"/>
                          </a:solidFill>
                        </a:rPr>
                        <a:t>協働先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solidFill>
                            <a:sysClr val="windowText" lastClr="000000"/>
                          </a:solidFill>
                        </a:rPr>
                        <a:t>内　　容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59010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令和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5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なかが和苑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お土産製品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ハンドタオル他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866567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>
                          <a:solidFill>
                            <a:schemeClr val="tx1"/>
                          </a:solidFill>
                        </a:rPr>
                        <a:t>令和</a:t>
                      </a:r>
                      <a:r>
                        <a:rPr kumimoji="1" lang="en-US" altLang="ja-JP" sz="140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kumimoji="1" lang="ja-JP" altLang="en-US" sz="140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1400">
                          <a:solidFill>
                            <a:schemeClr val="tx1"/>
                          </a:solidFill>
                        </a:rPr>
                        <a:t>5</a:t>
                      </a:r>
                      <a:r>
                        <a:rPr kumimoji="1" lang="ja-JP" altLang="en-US" sz="1400">
                          <a:solidFill>
                            <a:schemeClr val="tx1"/>
                          </a:solidFill>
                        </a:rPr>
                        <a:t>月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dirty="0"/>
                        <a:t>わくわくショップ</a:t>
                      </a:r>
                      <a:r>
                        <a:rPr lang="en-US" altLang="ja-JP" sz="1400" dirty="0"/>
                        <a:t>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ja-JP" altLang="en-US" sz="1400" dirty="0"/>
                        <a:t>各種製品の販売</a:t>
                      </a:r>
                      <a:r>
                        <a:rPr lang="en-US" altLang="ja-JP" sz="1400" dirty="0"/>
                        <a:t>(T</a:t>
                      </a:r>
                      <a:r>
                        <a:rPr lang="ja-JP" altLang="en-US" sz="1400" dirty="0"/>
                        <a:t>シャツ他</a:t>
                      </a:r>
                      <a:r>
                        <a:rPr lang="en-US" altLang="ja-JP" sz="1400" dirty="0"/>
                        <a:t>)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868577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>
                          <a:solidFill>
                            <a:schemeClr val="tx1"/>
                          </a:solidFill>
                        </a:rPr>
                        <a:t>令和</a:t>
                      </a:r>
                      <a:r>
                        <a:rPr kumimoji="1" lang="en-US" altLang="ja-JP" sz="140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kumimoji="1" lang="ja-JP" altLang="en-US" sz="140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1400">
                          <a:solidFill>
                            <a:schemeClr val="tx1"/>
                          </a:solidFill>
                        </a:rPr>
                        <a:t>5</a:t>
                      </a:r>
                      <a:r>
                        <a:rPr kumimoji="1" lang="ja-JP" altLang="en-US" sz="1400">
                          <a:solidFill>
                            <a:schemeClr val="tx1"/>
                          </a:solidFill>
                        </a:rPr>
                        <a:t>月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宇都宮</a:t>
                      </a:r>
                      <a:r>
                        <a:rPr kumimoji="1" lang="ja-JP" altLang="en-US" sz="1400" dirty="0" err="1">
                          <a:solidFill>
                            <a:schemeClr val="tx1"/>
                          </a:solidFill>
                        </a:rPr>
                        <a:t>ろまんちっく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村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dirty="0"/>
                        <a:t>各種製品の販売</a:t>
                      </a:r>
                      <a:r>
                        <a:rPr lang="en-US" altLang="ja-JP" sz="1400" dirty="0"/>
                        <a:t>(T</a:t>
                      </a:r>
                      <a:r>
                        <a:rPr lang="ja-JP" altLang="en-US" sz="1400" dirty="0"/>
                        <a:t>シャツ他</a:t>
                      </a:r>
                      <a:r>
                        <a:rPr lang="en-US" altLang="ja-JP" sz="1400" dirty="0"/>
                        <a:t>)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</a:endParaRPr>
                    </a:p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853844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>
                          <a:solidFill>
                            <a:schemeClr val="tx1"/>
                          </a:solidFill>
                        </a:rPr>
                        <a:t>令和</a:t>
                      </a:r>
                      <a:r>
                        <a:rPr kumimoji="1" lang="en-US" altLang="ja-JP" sz="140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kumimoji="1" lang="ja-JP" altLang="en-US" sz="140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1400">
                          <a:solidFill>
                            <a:schemeClr val="tx1"/>
                          </a:solidFill>
                        </a:rPr>
                        <a:t>5</a:t>
                      </a:r>
                      <a:r>
                        <a:rPr kumimoji="1" lang="ja-JP" altLang="en-US" sz="1400">
                          <a:solidFill>
                            <a:schemeClr val="tx1"/>
                          </a:solidFill>
                        </a:rPr>
                        <a:t>月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パコム株式会社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下請け作業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各種箱折り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899288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>
                          <a:solidFill>
                            <a:schemeClr val="tx1"/>
                          </a:solidFill>
                        </a:rPr>
                        <a:t>令和</a:t>
                      </a:r>
                      <a:r>
                        <a:rPr kumimoji="1" lang="en-US" altLang="ja-JP" sz="140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kumimoji="1" lang="ja-JP" altLang="en-US" sz="140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1400">
                          <a:solidFill>
                            <a:schemeClr val="tx1"/>
                          </a:solidFill>
                        </a:rPr>
                        <a:t>5</a:t>
                      </a:r>
                      <a:r>
                        <a:rPr kumimoji="1" lang="ja-JP" altLang="en-US" sz="1400">
                          <a:solidFill>
                            <a:schemeClr val="tx1"/>
                          </a:solidFill>
                        </a:rPr>
                        <a:t>月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株式会社徳久グッドビズ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清掃業務請負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12034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en-US" altLang="ja-JP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900169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230053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973482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819841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940131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777324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56919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871636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47444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766294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403125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089542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847894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44572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641037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94911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D39AE1-5D91-3666-28E5-0F41F93C67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84383B80-0435-EA6F-7888-B7189C8E24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0506655"/>
              </p:ext>
            </p:extLst>
          </p:nvPr>
        </p:nvGraphicFramePr>
        <p:xfrm>
          <a:off x="355600" y="368300"/>
          <a:ext cx="6146799" cy="85902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168400">
                  <a:extLst>
                    <a:ext uri="{9D8B030D-6E8A-4147-A177-3AD203B41FA5}">
                      <a16:colId xmlns:a16="http://schemas.microsoft.com/office/drawing/2014/main" val="1421390290"/>
                    </a:ext>
                  </a:extLst>
                </a:gridCol>
                <a:gridCol w="1397000">
                  <a:extLst>
                    <a:ext uri="{9D8B030D-6E8A-4147-A177-3AD203B41FA5}">
                      <a16:colId xmlns:a16="http://schemas.microsoft.com/office/drawing/2014/main" val="1648796658"/>
                    </a:ext>
                  </a:extLst>
                </a:gridCol>
                <a:gridCol w="3581399">
                  <a:extLst>
                    <a:ext uri="{9D8B030D-6E8A-4147-A177-3AD203B41FA5}">
                      <a16:colId xmlns:a16="http://schemas.microsoft.com/office/drawing/2014/main" val="93222828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solidFill>
                            <a:sysClr val="windowText" lastClr="000000"/>
                          </a:solidFill>
                        </a:rPr>
                        <a:t>年月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solidFill>
                            <a:sysClr val="windowText" lastClr="000000"/>
                          </a:solidFill>
                        </a:rPr>
                        <a:t>協働先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solidFill>
                            <a:sysClr val="windowText" lastClr="000000"/>
                          </a:solidFill>
                        </a:rPr>
                        <a:t>内　　容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59010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令和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なかが和苑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お土産製品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フェイスタオル他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866567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>
                          <a:solidFill>
                            <a:schemeClr val="tx1"/>
                          </a:solidFill>
                        </a:rPr>
                        <a:t>令和</a:t>
                      </a:r>
                      <a:r>
                        <a:rPr kumimoji="1" lang="en-US" altLang="ja-JP" sz="140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kumimoji="1" lang="ja-JP" altLang="en-US" sz="140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140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kumimoji="1" lang="ja-JP" altLang="en-US" sz="1400">
                          <a:solidFill>
                            <a:schemeClr val="tx1"/>
                          </a:solidFill>
                        </a:rPr>
                        <a:t>月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dirty="0"/>
                        <a:t>わくわくショップ</a:t>
                      </a:r>
                      <a:r>
                        <a:rPr lang="en-US" altLang="ja-JP" sz="1400" dirty="0"/>
                        <a:t>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ja-JP" altLang="en-US" sz="1400" dirty="0"/>
                        <a:t>各種製品の販売</a:t>
                      </a:r>
                      <a:r>
                        <a:rPr lang="en-US" altLang="ja-JP" sz="1400" dirty="0"/>
                        <a:t>(T</a:t>
                      </a:r>
                      <a:r>
                        <a:rPr lang="ja-JP" altLang="en-US" sz="1400" dirty="0"/>
                        <a:t>シャツ他</a:t>
                      </a:r>
                      <a:r>
                        <a:rPr lang="en-US" altLang="ja-JP" sz="1400" dirty="0"/>
                        <a:t>)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868577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>
                          <a:solidFill>
                            <a:schemeClr val="tx1"/>
                          </a:solidFill>
                        </a:rPr>
                        <a:t>令和</a:t>
                      </a:r>
                      <a:r>
                        <a:rPr kumimoji="1" lang="en-US" altLang="ja-JP" sz="140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kumimoji="1" lang="ja-JP" altLang="en-US" sz="140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140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kumimoji="1" lang="ja-JP" altLang="en-US" sz="1400">
                          <a:solidFill>
                            <a:schemeClr val="tx1"/>
                          </a:solidFill>
                        </a:rPr>
                        <a:t>月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パコム株式会社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下請け作業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各種箱折り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853844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>
                          <a:solidFill>
                            <a:schemeClr val="tx1"/>
                          </a:solidFill>
                        </a:rPr>
                        <a:t>令和</a:t>
                      </a:r>
                      <a:r>
                        <a:rPr kumimoji="1" lang="en-US" altLang="ja-JP" sz="140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kumimoji="1" lang="ja-JP" altLang="en-US" sz="140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140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kumimoji="1" lang="ja-JP" altLang="en-US" sz="1400">
                          <a:solidFill>
                            <a:schemeClr val="tx1"/>
                          </a:solidFill>
                        </a:rPr>
                        <a:t>月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株式会社徳久グッドビズ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清掃業務請負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899288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令和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宇都宮ライトレール株式会社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監修による製品の販売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(4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月～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月分　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T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シャツ他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12034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en-US" altLang="ja-JP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900169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230053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973482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819841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940131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777324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56919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871636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47444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766294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403125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089542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847894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44572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641037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57687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D39AE1-5D91-3666-28E5-0F41F93C67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84383B80-0435-EA6F-7888-B7189C8E24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6158439"/>
              </p:ext>
            </p:extLst>
          </p:nvPr>
        </p:nvGraphicFramePr>
        <p:xfrm>
          <a:off x="355600" y="368300"/>
          <a:ext cx="6146799" cy="85242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168400">
                  <a:extLst>
                    <a:ext uri="{9D8B030D-6E8A-4147-A177-3AD203B41FA5}">
                      <a16:colId xmlns:a16="http://schemas.microsoft.com/office/drawing/2014/main" val="1421390290"/>
                    </a:ext>
                  </a:extLst>
                </a:gridCol>
                <a:gridCol w="1397000">
                  <a:extLst>
                    <a:ext uri="{9D8B030D-6E8A-4147-A177-3AD203B41FA5}">
                      <a16:colId xmlns:a16="http://schemas.microsoft.com/office/drawing/2014/main" val="1648796658"/>
                    </a:ext>
                  </a:extLst>
                </a:gridCol>
                <a:gridCol w="3581399">
                  <a:extLst>
                    <a:ext uri="{9D8B030D-6E8A-4147-A177-3AD203B41FA5}">
                      <a16:colId xmlns:a16="http://schemas.microsoft.com/office/drawing/2014/main" val="93222828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solidFill>
                            <a:sysClr val="windowText" lastClr="000000"/>
                          </a:solidFill>
                        </a:rPr>
                        <a:t>年月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solidFill>
                            <a:sysClr val="windowText" lastClr="000000"/>
                          </a:solidFill>
                        </a:rPr>
                        <a:t>協働先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solidFill>
                            <a:sysClr val="windowText" lastClr="000000"/>
                          </a:solidFill>
                        </a:rPr>
                        <a:t>内　　容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59010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令和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7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栃木県共同募金会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缶バッジ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866567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令和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7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なかが和苑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お土産製品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ハンドタオル他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868577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令和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7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栃木県庁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名刺、点字名刺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853844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>
                          <a:solidFill>
                            <a:schemeClr val="tx1"/>
                          </a:solidFill>
                        </a:rPr>
                        <a:t>令和</a:t>
                      </a:r>
                      <a:r>
                        <a:rPr kumimoji="1" lang="en-US" altLang="ja-JP" sz="140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kumimoji="1" lang="ja-JP" altLang="en-US" sz="140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1400">
                          <a:solidFill>
                            <a:schemeClr val="tx1"/>
                          </a:solidFill>
                        </a:rPr>
                        <a:t>7</a:t>
                      </a:r>
                      <a:r>
                        <a:rPr kumimoji="1" lang="ja-JP" altLang="en-US" sz="1400">
                          <a:solidFill>
                            <a:schemeClr val="tx1"/>
                          </a:solidFill>
                        </a:rPr>
                        <a:t>月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dirty="0"/>
                        <a:t>わくわくショップ</a:t>
                      </a:r>
                      <a:r>
                        <a:rPr lang="en-US" altLang="ja-JP" sz="1400" dirty="0"/>
                        <a:t>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ja-JP" altLang="en-US" sz="1400" dirty="0"/>
                        <a:t>各種製品の販売</a:t>
                      </a:r>
                      <a:r>
                        <a:rPr lang="en-US" altLang="ja-JP" sz="1400" dirty="0"/>
                        <a:t>(T</a:t>
                      </a:r>
                      <a:r>
                        <a:rPr lang="ja-JP" altLang="en-US" sz="1400" dirty="0"/>
                        <a:t>シャツ他</a:t>
                      </a:r>
                      <a:r>
                        <a:rPr lang="en-US" altLang="ja-JP" sz="1400" dirty="0"/>
                        <a:t>)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899288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>
                          <a:solidFill>
                            <a:schemeClr val="tx1"/>
                          </a:solidFill>
                        </a:rPr>
                        <a:t>令和</a:t>
                      </a:r>
                      <a:r>
                        <a:rPr kumimoji="1" lang="en-US" altLang="ja-JP" sz="140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kumimoji="1" lang="ja-JP" altLang="en-US" sz="140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1400">
                          <a:solidFill>
                            <a:schemeClr val="tx1"/>
                          </a:solidFill>
                        </a:rPr>
                        <a:t>7</a:t>
                      </a:r>
                      <a:r>
                        <a:rPr kumimoji="1" lang="ja-JP" altLang="en-US" sz="1400">
                          <a:solidFill>
                            <a:schemeClr val="tx1"/>
                          </a:solidFill>
                        </a:rPr>
                        <a:t>月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宇都宮</a:t>
                      </a:r>
                      <a:r>
                        <a:rPr kumimoji="1" lang="ja-JP" altLang="en-US" sz="1400" dirty="0" err="1">
                          <a:solidFill>
                            <a:schemeClr val="tx1"/>
                          </a:solidFill>
                        </a:rPr>
                        <a:t>ろまんちっく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村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dirty="0"/>
                        <a:t>各種製品の販売</a:t>
                      </a:r>
                      <a:r>
                        <a:rPr lang="en-US" altLang="ja-JP" sz="1400" dirty="0"/>
                        <a:t>(T</a:t>
                      </a:r>
                      <a:r>
                        <a:rPr lang="ja-JP" altLang="en-US" sz="1400" dirty="0"/>
                        <a:t>シャツ他</a:t>
                      </a:r>
                      <a:r>
                        <a:rPr lang="en-US" altLang="ja-JP" sz="1400" dirty="0"/>
                        <a:t>)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12034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>
                          <a:solidFill>
                            <a:schemeClr val="tx1"/>
                          </a:solidFill>
                        </a:rPr>
                        <a:t>令和</a:t>
                      </a:r>
                      <a:r>
                        <a:rPr kumimoji="1" lang="en-US" altLang="ja-JP" sz="140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kumimoji="1" lang="ja-JP" altLang="en-US" sz="140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1400">
                          <a:solidFill>
                            <a:schemeClr val="tx1"/>
                          </a:solidFill>
                        </a:rPr>
                        <a:t>7</a:t>
                      </a:r>
                      <a:r>
                        <a:rPr kumimoji="1" lang="ja-JP" altLang="en-US" sz="1400">
                          <a:solidFill>
                            <a:schemeClr val="tx1"/>
                          </a:solidFill>
                        </a:rPr>
                        <a:t>月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パコム株式会社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下請け作業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各種箱折り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900169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令和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7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株式会社徳久グッドビズ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清掃業務請負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230053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973482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819841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en-US" altLang="ja-JP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940131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777324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56919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871636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47444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766294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403125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089542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847894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44572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641037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27847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D39AE1-5D91-3666-28E5-0F41F93C67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84383B80-0435-EA6F-7888-B7189C8E24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5317715"/>
              </p:ext>
            </p:extLst>
          </p:nvPr>
        </p:nvGraphicFramePr>
        <p:xfrm>
          <a:off x="355600" y="368300"/>
          <a:ext cx="6146799" cy="79298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168400">
                  <a:extLst>
                    <a:ext uri="{9D8B030D-6E8A-4147-A177-3AD203B41FA5}">
                      <a16:colId xmlns:a16="http://schemas.microsoft.com/office/drawing/2014/main" val="1421390290"/>
                    </a:ext>
                  </a:extLst>
                </a:gridCol>
                <a:gridCol w="1397000">
                  <a:extLst>
                    <a:ext uri="{9D8B030D-6E8A-4147-A177-3AD203B41FA5}">
                      <a16:colId xmlns:a16="http://schemas.microsoft.com/office/drawing/2014/main" val="1648796658"/>
                    </a:ext>
                  </a:extLst>
                </a:gridCol>
                <a:gridCol w="3581399">
                  <a:extLst>
                    <a:ext uri="{9D8B030D-6E8A-4147-A177-3AD203B41FA5}">
                      <a16:colId xmlns:a16="http://schemas.microsoft.com/office/drawing/2014/main" val="93222828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solidFill>
                            <a:sysClr val="windowText" lastClr="000000"/>
                          </a:solidFill>
                        </a:rPr>
                        <a:t>年月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solidFill>
                            <a:sysClr val="windowText" lastClr="000000"/>
                          </a:solidFill>
                        </a:rPr>
                        <a:t>協働先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solidFill>
                            <a:sysClr val="windowText" lastClr="000000"/>
                          </a:solidFill>
                        </a:rPr>
                        <a:t>内　　容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59010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令和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8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栃木県共同募金会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缶バッジ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866567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令和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8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宇都宮短期大学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子どもの未来創造大学に参加しタイルコースターの体験ブースを実施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868577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令和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8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栃木県共同募金会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缶バッジ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853844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令和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8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栃木県庁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名刺、点字名刺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899288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令和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8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なかが和苑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お土産製品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(T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シャツ他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12034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令和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8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dirty="0"/>
                        <a:t>わくわくショップ</a:t>
                      </a:r>
                      <a:r>
                        <a:rPr lang="en-US" altLang="ja-JP" sz="1400" dirty="0"/>
                        <a:t>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ja-JP" altLang="en-US" sz="1400" dirty="0"/>
                        <a:t>各種製品の販売</a:t>
                      </a:r>
                      <a:r>
                        <a:rPr lang="en-US" altLang="ja-JP" sz="1400" dirty="0"/>
                        <a:t>(T</a:t>
                      </a:r>
                      <a:r>
                        <a:rPr lang="ja-JP" altLang="en-US" sz="1400" dirty="0"/>
                        <a:t>シャツ他</a:t>
                      </a:r>
                      <a:r>
                        <a:rPr lang="en-US" altLang="ja-JP" sz="1400" dirty="0"/>
                        <a:t>)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900169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令和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8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パコム株式会社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下請け作業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各種箱折り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973482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令和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8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株式会社徳久グッドビズ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清楚業務請負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819841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777324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56919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871636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47444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766294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403125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089542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847894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44572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641037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68673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D39AE1-5D91-3666-28E5-0F41F93C67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84383B80-0435-EA6F-7888-B7189C8E24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7758039"/>
              </p:ext>
            </p:extLst>
          </p:nvPr>
        </p:nvGraphicFramePr>
        <p:xfrm>
          <a:off x="355600" y="368300"/>
          <a:ext cx="6146799" cy="81432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168400">
                  <a:extLst>
                    <a:ext uri="{9D8B030D-6E8A-4147-A177-3AD203B41FA5}">
                      <a16:colId xmlns:a16="http://schemas.microsoft.com/office/drawing/2014/main" val="1421390290"/>
                    </a:ext>
                  </a:extLst>
                </a:gridCol>
                <a:gridCol w="1397000">
                  <a:extLst>
                    <a:ext uri="{9D8B030D-6E8A-4147-A177-3AD203B41FA5}">
                      <a16:colId xmlns:a16="http://schemas.microsoft.com/office/drawing/2014/main" val="1648796658"/>
                    </a:ext>
                  </a:extLst>
                </a:gridCol>
                <a:gridCol w="3581399">
                  <a:extLst>
                    <a:ext uri="{9D8B030D-6E8A-4147-A177-3AD203B41FA5}">
                      <a16:colId xmlns:a16="http://schemas.microsoft.com/office/drawing/2014/main" val="93222828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solidFill>
                            <a:sysClr val="windowText" lastClr="000000"/>
                          </a:solidFill>
                        </a:rPr>
                        <a:t>年月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solidFill>
                            <a:sysClr val="windowText" lastClr="000000"/>
                          </a:solidFill>
                        </a:rPr>
                        <a:t>協働先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solidFill>
                            <a:sysClr val="windowText" lastClr="000000"/>
                          </a:solidFill>
                        </a:rPr>
                        <a:t>内　　容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59010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令和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9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栃木県共同募金会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名刺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866567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>
                          <a:solidFill>
                            <a:schemeClr val="tx1"/>
                          </a:solidFill>
                        </a:rPr>
                        <a:t>令和</a:t>
                      </a:r>
                      <a:r>
                        <a:rPr kumimoji="1" lang="en-US" altLang="ja-JP" sz="140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kumimoji="1" lang="ja-JP" altLang="en-US" sz="140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1400">
                          <a:solidFill>
                            <a:schemeClr val="tx1"/>
                          </a:solidFill>
                        </a:rPr>
                        <a:t>9</a:t>
                      </a:r>
                      <a:r>
                        <a:rPr kumimoji="1" lang="ja-JP" altLang="en-US" sz="1400">
                          <a:solidFill>
                            <a:schemeClr val="tx1"/>
                          </a:solidFill>
                        </a:rPr>
                        <a:t>月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宇都宮市役所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のぼり旗セット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868577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>
                          <a:solidFill>
                            <a:schemeClr val="tx1"/>
                          </a:solidFill>
                        </a:rPr>
                        <a:t>令和</a:t>
                      </a:r>
                      <a:r>
                        <a:rPr kumimoji="1" lang="en-US" altLang="ja-JP" sz="140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kumimoji="1" lang="ja-JP" altLang="en-US" sz="140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1400">
                          <a:solidFill>
                            <a:schemeClr val="tx1"/>
                          </a:solidFill>
                        </a:rPr>
                        <a:t>9</a:t>
                      </a:r>
                      <a:r>
                        <a:rPr kumimoji="1" lang="ja-JP" altLang="en-US" sz="1400">
                          <a:solidFill>
                            <a:schemeClr val="tx1"/>
                          </a:solidFill>
                        </a:rPr>
                        <a:t>月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なかが和苑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お土産製品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(T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シャツ他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853844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>
                          <a:solidFill>
                            <a:schemeClr val="tx1"/>
                          </a:solidFill>
                        </a:rPr>
                        <a:t>令和</a:t>
                      </a:r>
                      <a:r>
                        <a:rPr kumimoji="1" lang="en-US" altLang="ja-JP" sz="140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kumimoji="1" lang="ja-JP" altLang="en-US" sz="140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1400">
                          <a:solidFill>
                            <a:schemeClr val="tx1"/>
                          </a:solidFill>
                        </a:rPr>
                        <a:t>9</a:t>
                      </a:r>
                      <a:r>
                        <a:rPr kumimoji="1" lang="ja-JP" altLang="en-US" sz="1400">
                          <a:solidFill>
                            <a:schemeClr val="tx1"/>
                          </a:solidFill>
                        </a:rPr>
                        <a:t>月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dirty="0"/>
                        <a:t>わくわくショップ</a:t>
                      </a:r>
                      <a:r>
                        <a:rPr lang="en-US" altLang="ja-JP" sz="1400" dirty="0"/>
                        <a:t>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ja-JP" altLang="en-US" sz="1400" dirty="0"/>
                        <a:t>各種製品の販売</a:t>
                      </a:r>
                      <a:r>
                        <a:rPr lang="en-US" altLang="ja-JP" sz="1400" dirty="0"/>
                        <a:t>(T</a:t>
                      </a:r>
                      <a:r>
                        <a:rPr lang="ja-JP" altLang="en-US" sz="1400" dirty="0"/>
                        <a:t>シャツ他</a:t>
                      </a:r>
                      <a:r>
                        <a:rPr lang="en-US" altLang="ja-JP" sz="1400" dirty="0"/>
                        <a:t>)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899288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>
                          <a:solidFill>
                            <a:schemeClr val="tx1"/>
                          </a:solidFill>
                        </a:rPr>
                        <a:t>令和</a:t>
                      </a:r>
                      <a:r>
                        <a:rPr kumimoji="1" lang="en-US" altLang="ja-JP" sz="140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kumimoji="1" lang="ja-JP" altLang="en-US" sz="140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1400">
                          <a:solidFill>
                            <a:schemeClr val="tx1"/>
                          </a:solidFill>
                        </a:rPr>
                        <a:t>9</a:t>
                      </a:r>
                      <a:r>
                        <a:rPr kumimoji="1" lang="ja-JP" altLang="en-US" sz="1400">
                          <a:solidFill>
                            <a:schemeClr val="tx1"/>
                          </a:solidFill>
                        </a:rPr>
                        <a:t>月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宇都宮</a:t>
                      </a:r>
                      <a:r>
                        <a:rPr kumimoji="1" lang="ja-JP" altLang="en-US" sz="1400" dirty="0" err="1">
                          <a:solidFill>
                            <a:schemeClr val="tx1"/>
                          </a:solidFill>
                        </a:rPr>
                        <a:t>ろまんちっく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村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dirty="0"/>
                        <a:t>各種製品の販売</a:t>
                      </a:r>
                      <a:r>
                        <a:rPr lang="en-US" altLang="ja-JP" sz="1400" dirty="0"/>
                        <a:t>(T</a:t>
                      </a:r>
                      <a:r>
                        <a:rPr lang="ja-JP" altLang="en-US" sz="1400" dirty="0"/>
                        <a:t>シャツ他</a:t>
                      </a:r>
                      <a:r>
                        <a:rPr lang="en-US" altLang="ja-JP" sz="1400" dirty="0"/>
                        <a:t>)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12034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>
                          <a:solidFill>
                            <a:schemeClr val="tx1"/>
                          </a:solidFill>
                        </a:rPr>
                        <a:t>令和</a:t>
                      </a:r>
                      <a:r>
                        <a:rPr kumimoji="1" lang="en-US" altLang="ja-JP" sz="140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kumimoji="1" lang="ja-JP" altLang="en-US" sz="140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1400">
                          <a:solidFill>
                            <a:schemeClr val="tx1"/>
                          </a:solidFill>
                        </a:rPr>
                        <a:t>9</a:t>
                      </a:r>
                      <a:r>
                        <a:rPr kumimoji="1" lang="ja-JP" altLang="en-US" sz="1400">
                          <a:solidFill>
                            <a:schemeClr val="tx1"/>
                          </a:solidFill>
                        </a:rPr>
                        <a:t>月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パコム株式会社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下請け作業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各種箱折り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900169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>
                          <a:solidFill>
                            <a:schemeClr val="tx1"/>
                          </a:solidFill>
                        </a:rPr>
                        <a:t>令和</a:t>
                      </a:r>
                      <a:r>
                        <a:rPr kumimoji="1" lang="en-US" altLang="ja-JP" sz="140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kumimoji="1" lang="ja-JP" altLang="en-US" sz="140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1400">
                          <a:solidFill>
                            <a:schemeClr val="tx1"/>
                          </a:solidFill>
                        </a:rPr>
                        <a:t>9</a:t>
                      </a:r>
                      <a:r>
                        <a:rPr kumimoji="1" lang="ja-JP" altLang="en-US" sz="1400">
                          <a:solidFill>
                            <a:schemeClr val="tx1"/>
                          </a:solidFill>
                        </a:rPr>
                        <a:t>月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株式会社徳久グッドビズ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清掃業務請負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973482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令和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9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宇都宮ライトレール株式会社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監修による製品の販売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(7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月～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9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月分　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T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シャツ他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819841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777324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56919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871636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47444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766294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403125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089542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847894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44572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641037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62516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D39AE1-5D91-3666-28E5-0F41F93C67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84383B80-0435-EA6F-7888-B7189C8E24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1514917"/>
              </p:ext>
            </p:extLst>
          </p:nvPr>
        </p:nvGraphicFramePr>
        <p:xfrm>
          <a:off x="355600" y="368300"/>
          <a:ext cx="6146799" cy="76352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168400">
                  <a:extLst>
                    <a:ext uri="{9D8B030D-6E8A-4147-A177-3AD203B41FA5}">
                      <a16:colId xmlns:a16="http://schemas.microsoft.com/office/drawing/2014/main" val="1421390290"/>
                    </a:ext>
                  </a:extLst>
                </a:gridCol>
                <a:gridCol w="1397000">
                  <a:extLst>
                    <a:ext uri="{9D8B030D-6E8A-4147-A177-3AD203B41FA5}">
                      <a16:colId xmlns:a16="http://schemas.microsoft.com/office/drawing/2014/main" val="1648796658"/>
                    </a:ext>
                  </a:extLst>
                </a:gridCol>
                <a:gridCol w="3581399">
                  <a:extLst>
                    <a:ext uri="{9D8B030D-6E8A-4147-A177-3AD203B41FA5}">
                      <a16:colId xmlns:a16="http://schemas.microsoft.com/office/drawing/2014/main" val="93222828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solidFill>
                            <a:sysClr val="windowText" lastClr="000000"/>
                          </a:solidFill>
                        </a:rPr>
                        <a:t>年月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solidFill>
                            <a:sysClr val="windowText" lastClr="000000"/>
                          </a:solidFill>
                        </a:rPr>
                        <a:t>協働先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solidFill>
                            <a:sysClr val="windowText" lastClr="000000"/>
                          </a:solidFill>
                        </a:rPr>
                        <a:t>内　　容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59010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令和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10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なかが和苑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お土産製品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(T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シャツ他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866567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令和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10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dirty="0"/>
                        <a:t>わくわくショップ</a:t>
                      </a:r>
                      <a:r>
                        <a:rPr lang="en-US" altLang="ja-JP" sz="1400" dirty="0"/>
                        <a:t>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ja-JP" altLang="en-US" sz="1400" dirty="0"/>
                        <a:t>各種製品の販売</a:t>
                      </a:r>
                      <a:r>
                        <a:rPr lang="en-US" altLang="ja-JP" sz="1400" dirty="0"/>
                        <a:t>(T</a:t>
                      </a:r>
                      <a:r>
                        <a:rPr lang="ja-JP" altLang="en-US" sz="1400" dirty="0"/>
                        <a:t>シャツ他</a:t>
                      </a:r>
                      <a:r>
                        <a:rPr lang="en-US" altLang="ja-JP" sz="1400" dirty="0"/>
                        <a:t>)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868577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>
                          <a:solidFill>
                            <a:schemeClr val="tx1"/>
                          </a:solidFill>
                        </a:rPr>
                        <a:t>令和</a:t>
                      </a:r>
                      <a:r>
                        <a:rPr kumimoji="1" lang="en-US" altLang="ja-JP" sz="140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kumimoji="1" lang="ja-JP" altLang="en-US" sz="140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1400">
                          <a:solidFill>
                            <a:schemeClr val="tx1"/>
                          </a:solidFill>
                        </a:rPr>
                        <a:t>10</a:t>
                      </a:r>
                      <a:r>
                        <a:rPr kumimoji="1" lang="ja-JP" altLang="en-US" sz="1400">
                          <a:solidFill>
                            <a:schemeClr val="tx1"/>
                          </a:solidFill>
                        </a:rPr>
                        <a:t>月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パコム株式会社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下請け作業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各種箱折り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853844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令和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10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株式会社徳久グッドビズ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清掃業務請負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899288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12034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900169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973482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819841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777324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56919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871636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47444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766294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403125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089542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847894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44572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641037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831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D39AE1-5D91-3666-28E5-0F41F93C67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84383B80-0435-EA6F-7888-B7189C8E24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5786522"/>
              </p:ext>
            </p:extLst>
          </p:nvPr>
        </p:nvGraphicFramePr>
        <p:xfrm>
          <a:off x="355600" y="368300"/>
          <a:ext cx="6146799" cy="86512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168400">
                  <a:extLst>
                    <a:ext uri="{9D8B030D-6E8A-4147-A177-3AD203B41FA5}">
                      <a16:colId xmlns:a16="http://schemas.microsoft.com/office/drawing/2014/main" val="1421390290"/>
                    </a:ext>
                  </a:extLst>
                </a:gridCol>
                <a:gridCol w="1397000">
                  <a:extLst>
                    <a:ext uri="{9D8B030D-6E8A-4147-A177-3AD203B41FA5}">
                      <a16:colId xmlns:a16="http://schemas.microsoft.com/office/drawing/2014/main" val="1648796658"/>
                    </a:ext>
                  </a:extLst>
                </a:gridCol>
                <a:gridCol w="3581399">
                  <a:extLst>
                    <a:ext uri="{9D8B030D-6E8A-4147-A177-3AD203B41FA5}">
                      <a16:colId xmlns:a16="http://schemas.microsoft.com/office/drawing/2014/main" val="93222828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solidFill>
                            <a:sysClr val="windowText" lastClr="000000"/>
                          </a:solidFill>
                        </a:rPr>
                        <a:t>年月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solidFill>
                            <a:sysClr val="windowText" lastClr="000000"/>
                          </a:solidFill>
                        </a:rPr>
                        <a:t>協働先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solidFill>
                            <a:sysClr val="windowText" lastClr="000000"/>
                          </a:solidFill>
                        </a:rPr>
                        <a:t>内　　容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59010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令和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11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なかが和苑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お土産製品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(T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シャツ他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866567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令和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11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dirty="0"/>
                        <a:t>わくわくショップ</a:t>
                      </a:r>
                      <a:r>
                        <a:rPr lang="en-US" altLang="ja-JP" sz="1400" dirty="0"/>
                        <a:t>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ja-JP" altLang="en-US" sz="1400" dirty="0"/>
                        <a:t>各種製品の販売</a:t>
                      </a:r>
                      <a:r>
                        <a:rPr lang="en-US" altLang="ja-JP" sz="1400" dirty="0"/>
                        <a:t>(T</a:t>
                      </a:r>
                      <a:r>
                        <a:rPr lang="ja-JP" altLang="en-US" sz="1400" dirty="0"/>
                        <a:t>シャツ他</a:t>
                      </a:r>
                      <a:r>
                        <a:rPr lang="en-US" altLang="ja-JP" sz="1400" dirty="0"/>
                        <a:t>)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868577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令和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11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パコム株式会社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下請け作業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各種箱折り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853844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令和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11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株式会社徳久グッドビズ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清掃業務請負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899288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令和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11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宇都宮市役所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表彰記念品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ランチバッグ、ハンカチ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12034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令和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11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株式会社アルファ・クリエイト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>
                          <a:solidFill>
                            <a:schemeClr val="tx1"/>
                          </a:solidFill>
                        </a:rPr>
                        <a:t>農福マルシェのイベント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景品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ハンカチ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900169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令和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11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月</a:t>
                      </a:r>
                    </a:p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障害者文化祭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dirty="0"/>
                        <a:t>各種製品の販売</a:t>
                      </a:r>
                      <a:r>
                        <a:rPr lang="en-US" altLang="ja-JP" sz="1400" dirty="0"/>
                        <a:t>(T</a:t>
                      </a:r>
                      <a:r>
                        <a:rPr lang="ja-JP" altLang="en-US" sz="1400" dirty="0"/>
                        <a:t>シャツ他</a:t>
                      </a:r>
                      <a:r>
                        <a:rPr lang="en-US" altLang="ja-JP" sz="1400" dirty="0"/>
                        <a:t>)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</a:endParaRPr>
                    </a:p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973482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令和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11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ましこ福祉まつり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dirty="0"/>
                        <a:t>各種製品の販売</a:t>
                      </a:r>
                      <a:r>
                        <a:rPr lang="en-US" altLang="ja-JP" sz="1400" dirty="0"/>
                        <a:t>(T</a:t>
                      </a:r>
                      <a:r>
                        <a:rPr lang="ja-JP" altLang="en-US" sz="1400" dirty="0"/>
                        <a:t>シャツ他</a:t>
                      </a:r>
                      <a:r>
                        <a:rPr lang="en-US" altLang="ja-JP" sz="1400" dirty="0"/>
                        <a:t>)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819841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777324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56919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871636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47444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766294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403125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089542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847894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44572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641037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4437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231</TotalTime>
  <Words>1084</Words>
  <Application>Microsoft Office PowerPoint</Application>
  <PresentationFormat>A4 210 x 297 mm</PresentationFormat>
  <Paragraphs>231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5" baseType="lpstr">
      <vt:lpstr>游ゴシック</vt:lpstr>
      <vt:lpstr>游ゴシック Light</vt:lpstr>
      <vt:lpstr>Arial</vt:lpstr>
      <vt:lpstr>Calibri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淳一 伊藤</dc:creator>
  <cp:lastModifiedBy>同愛会 ひかり</cp:lastModifiedBy>
  <cp:revision>14</cp:revision>
  <cp:lastPrinted>2024-11-02T11:18:06Z</cp:lastPrinted>
  <dcterms:created xsi:type="dcterms:W3CDTF">2024-11-01T09:14:39Z</dcterms:created>
  <dcterms:modified xsi:type="dcterms:W3CDTF">2025-01-08T02:18:26Z</dcterms:modified>
</cp:coreProperties>
</file>